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58" r:id="rId4"/>
    <p:sldId id="262" r:id="rId5"/>
    <p:sldId id="257" r:id="rId6"/>
    <p:sldId id="259" r:id="rId7"/>
    <p:sldId id="260" r:id="rId8"/>
    <p:sldId id="263" r:id="rId9"/>
    <p:sldId id="264" r:id="rId10"/>
    <p:sldId id="265" r:id="rId11"/>
    <p:sldId id="261" r:id="rId12"/>
    <p:sldId id="271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F0AF4-4806-5945-815B-E4991FA57122}" type="datetimeFigureOut">
              <a:rPr lang="en-US" smtClean="0"/>
              <a:pPr/>
              <a:t>8/24/18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4CFAE-5C0F-7743-B5E7-459481600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653AB-FFD5-1E4E-A117-DCC00DE3231C}" type="datetimeFigureOut">
              <a:rPr lang="en-US" smtClean="0"/>
              <a:pPr/>
              <a:t>8/24/18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34380-F240-6B42-8062-20CFC7A6D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517-2AEF-E74A-A8CE-BF7BE99F0478}" type="datetimeFigureOut">
              <a:rPr lang="en-US" smtClean="0"/>
              <a:pPr/>
              <a:t>8/24/18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1BAE-A96B-C042-934C-575FBE2BC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517-2AEF-E74A-A8CE-BF7BE99F0478}" type="datetimeFigureOut">
              <a:rPr lang="en-US" smtClean="0"/>
              <a:pPr/>
              <a:t>8/24/18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1BAE-A96B-C042-934C-575FBE2BC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517-2AEF-E74A-A8CE-BF7BE99F0478}" type="datetimeFigureOut">
              <a:rPr lang="en-US" smtClean="0"/>
              <a:pPr/>
              <a:t>8/24/18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1BAE-A96B-C042-934C-575FBE2BC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517-2AEF-E74A-A8CE-BF7BE99F0478}" type="datetimeFigureOut">
              <a:rPr lang="en-US" smtClean="0"/>
              <a:pPr/>
              <a:t>8/24/18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1BAE-A96B-C042-934C-575FBE2BC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517-2AEF-E74A-A8CE-BF7BE99F0478}" type="datetimeFigureOut">
              <a:rPr lang="en-US" smtClean="0"/>
              <a:pPr/>
              <a:t>8/24/18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1BAE-A96B-C042-934C-575FBE2BC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517-2AEF-E74A-A8CE-BF7BE99F0478}" type="datetimeFigureOut">
              <a:rPr lang="en-US" smtClean="0"/>
              <a:pPr/>
              <a:t>8/24/18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1BAE-A96B-C042-934C-575FBE2BC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517-2AEF-E74A-A8CE-BF7BE99F0478}" type="datetimeFigureOut">
              <a:rPr lang="en-US" smtClean="0"/>
              <a:pPr/>
              <a:t>8/24/18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1BAE-A96B-C042-934C-575FBE2BC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517-2AEF-E74A-A8CE-BF7BE99F0478}" type="datetimeFigureOut">
              <a:rPr lang="en-US" smtClean="0"/>
              <a:pPr/>
              <a:t>8/24/18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1BAE-A96B-C042-934C-575FBE2BC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517-2AEF-E74A-A8CE-BF7BE99F0478}" type="datetimeFigureOut">
              <a:rPr lang="en-US" smtClean="0"/>
              <a:pPr/>
              <a:t>8/24/18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1BAE-A96B-C042-934C-575FBE2BC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517-2AEF-E74A-A8CE-BF7BE99F0478}" type="datetimeFigureOut">
              <a:rPr lang="en-US" smtClean="0"/>
              <a:pPr/>
              <a:t>8/24/18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1BAE-A96B-C042-934C-575FBE2BC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517-2AEF-E74A-A8CE-BF7BE99F0478}" type="datetimeFigureOut">
              <a:rPr lang="en-US" smtClean="0"/>
              <a:pPr/>
              <a:t>8/24/18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1BAE-A96B-C042-934C-575FBE2BC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8517-2AEF-E74A-A8CE-BF7BE99F0478}" type="datetimeFigureOut">
              <a:rPr lang="en-US" smtClean="0"/>
              <a:pPr/>
              <a:t>8/24/18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11BAE-A96B-C042-934C-575FBE2BC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sertharvesters.org/native-plant-food-guides-the-desert-can-feed-you/" TargetMode="External"/><Relationship Id="rId3" Type="http://schemas.openxmlformats.org/officeDocument/2006/relationships/hyperlink" Target="http://www.sedonacentralreservations.com/pages/sedona-history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ockymountainseeds.org/" TargetMode="External"/><Relationship Id="rId4" Type="http://schemas.openxmlformats.org/officeDocument/2006/relationships/hyperlink" Target="http://www.richmondgrowsseeds.org/seed-saving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ativeseeds.or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ardensforhumanity.org/intro-schoolgardens/" TargetMode="External"/><Relationship Id="rId4" Type="http://schemas.openxmlformats.org/officeDocument/2006/relationships/hyperlink" Target="http://www.gardensforhumanity.org" TargetMode="External"/><Relationship Id="rId5" Type="http://schemas.openxmlformats.org/officeDocument/2006/relationships/hyperlink" Target="mailto:schoolgardens@gardensforhumanity.org" TargetMode="External"/><Relationship Id="rId6" Type="http://schemas.openxmlformats.org/officeDocument/2006/relationships/hyperlink" Target="mailto:president@gardensforhumanity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g.arizona.edu/pubs/garden/mg/vegetable/regions46.html%234-6" TargetMode="External"/><Relationship Id="rId3" Type="http://schemas.openxmlformats.org/officeDocument/2006/relationships/hyperlink" Target="https://goo.gl/maps/t1XBzcyxBBz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vestingrainwater.com/" TargetMode="External"/><Relationship Id="rId4" Type="http://schemas.openxmlformats.org/officeDocument/2006/relationships/hyperlink" Target="http://flagstaffschoolgardens.wordpress.com/curriculum/elementary-curriculu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verage-rainfall.weatherdb.com/d/d/Arizon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5919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Learning </a:t>
            </a:r>
            <a:r>
              <a:rPr lang="en-US" b="1" dirty="0">
                <a:latin typeface="Arial"/>
                <a:cs typeface="Arial"/>
              </a:rPr>
              <a:t>in the Garden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680" y="2605944"/>
            <a:ext cx="7348684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How can gardens energize higher-level learning and integrate diverse curricula standards?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17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>Soil lesson experiment lab report sheet – page 1 of 3 (Flagstaff </a:t>
            </a:r>
            <a:r>
              <a:rPr lang="en-US" sz="1600" dirty="0" err="1" smtClean="0"/>
              <a:t>Foodlink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4" name="Content Placeholder 3" descr="Soil-lesson-record-pg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1373" r="-31373"/>
          <a:stretch>
            <a:fillRect/>
          </a:stretch>
        </p:blipFill>
        <p:spPr>
          <a:xfrm>
            <a:off x="457200" y="590591"/>
            <a:ext cx="8229600" cy="5875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Native Plants &amp; Local Agriculture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Arial"/>
                <a:cs typeface="Arial"/>
              </a:rPr>
              <a:t>Desert Harvesters</a:t>
            </a:r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 smtClean="0">
              <a:latin typeface="Arial"/>
              <a:cs typeface="Arial"/>
              <a:sym typeface="Symbol"/>
            </a:endParaRPr>
          </a:p>
          <a:p>
            <a:pPr>
              <a:buNone/>
            </a:pPr>
            <a:r>
              <a:rPr lang="en-US" sz="2000" dirty="0" smtClean="0">
                <a:latin typeface="Arial"/>
                <a:cs typeface="Arial"/>
                <a:sym typeface="Symbol"/>
                <a:hlinkClick r:id="rId2"/>
              </a:rPr>
              <a:t>http://www.desertharvesters.org/native-plant-food-guides-the-desert-can-feed-you/</a:t>
            </a:r>
            <a:endParaRPr lang="en-US" sz="2000" dirty="0" smtClean="0">
              <a:latin typeface="Arial"/>
              <a:cs typeface="Arial"/>
              <a:sym typeface="Symbol"/>
            </a:endParaRPr>
          </a:p>
          <a:p>
            <a:pPr>
              <a:buNone/>
            </a:pPr>
            <a:endParaRPr lang="en-US" sz="2000" dirty="0" smtClean="0">
              <a:latin typeface="Arial"/>
              <a:cs typeface="Arial"/>
              <a:sym typeface="Symbol"/>
            </a:endParaRPr>
          </a:p>
          <a:p>
            <a:pPr>
              <a:buNone/>
            </a:pPr>
            <a:r>
              <a:rPr lang="en-US" dirty="0" smtClean="0">
                <a:latin typeface="Arial"/>
                <a:cs typeface="Arial"/>
                <a:sym typeface="Symbol"/>
              </a:rPr>
              <a:t>Native peoples and Settlers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Arial"/>
                <a:cs typeface="Arial"/>
                <a:hlinkClick r:id="rId3"/>
              </a:rPr>
              <a:t>http://www.sedonacentralreservations.com/pages/sedona-history.aspx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Seeds and Seed Saving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Native Seed Search</a:t>
            </a:r>
          </a:p>
          <a:p>
            <a:pPr>
              <a:buNone/>
            </a:pPr>
            <a:r>
              <a:rPr lang="en-US" sz="2000" dirty="0" smtClean="0">
                <a:hlinkClick r:id="rId2"/>
              </a:rPr>
              <a:t>https://www.nativeseeds.org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Rocky Mountain Seed Alliance</a:t>
            </a:r>
          </a:p>
          <a:p>
            <a:pPr>
              <a:buNone/>
            </a:pPr>
            <a:r>
              <a:rPr lang="en-US" sz="2000" dirty="0" smtClean="0">
                <a:hlinkClick r:id="rId3"/>
              </a:rPr>
              <a:t>https://rockymountainseeds.org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Richmond Grows Seed Lending Library </a:t>
            </a:r>
          </a:p>
          <a:p>
            <a:pPr>
              <a:buNone/>
            </a:pPr>
            <a:r>
              <a:rPr lang="en-US" sz="2800" i="1" dirty="0" smtClean="0"/>
              <a:t>Resources for seed saving</a:t>
            </a:r>
          </a:p>
          <a:p>
            <a:pPr>
              <a:buNone/>
            </a:pPr>
            <a:r>
              <a:rPr lang="en-US" sz="2000" dirty="0" smtClean="0">
                <a:hlinkClick r:id="rId4"/>
              </a:rPr>
              <a:t>http://www.richmondgrowsseeds.org/seed-</a:t>
            </a:r>
            <a:r>
              <a:rPr lang="en-US" sz="2000" dirty="0" smtClean="0">
                <a:hlinkClick r:id="rId4"/>
              </a:rPr>
              <a:t>saving.html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73"/>
            <a:ext cx="8229600" cy="351459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Arial"/>
                <a:cs typeface="Arial"/>
              </a:rPr>
              <a:t>Pulling it all Together</a:t>
            </a:r>
            <a:endParaRPr lang="en-US" sz="1800" b="1" dirty="0">
              <a:latin typeface="Arial"/>
              <a:cs typeface="Arial"/>
            </a:endParaRPr>
          </a:p>
        </p:txBody>
      </p:sp>
      <p:pic>
        <p:nvPicPr>
          <p:cNvPr id="4" name="Content Placeholder 3" descr="Garden-Syllabus-wk1-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477" r="-9477"/>
          <a:stretch>
            <a:fillRect/>
          </a:stretch>
        </p:blipFill>
        <p:spPr>
          <a:xfrm>
            <a:off x="-133096" y="572744"/>
            <a:ext cx="9121696" cy="59174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rden-Syllabus-wk6-9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163" r="-7163"/>
          <a:stretch>
            <a:fillRect/>
          </a:stretch>
        </p:blipFill>
        <p:spPr>
          <a:xfrm>
            <a:off x="135215" y="393160"/>
            <a:ext cx="8856593" cy="60735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anner-with-flower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2494" b="-32494"/>
          <a:stretch>
            <a:fillRect/>
          </a:stretch>
        </p:blipFill>
        <p:spPr>
          <a:xfrm>
            <a:off x="457200" y="-426936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57200" y="3623767"/>
            <a:ext cx="82296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Resources for Learning in School Gardens</a:t>
            </a:r>
          </a:p>
          <a:p>
            <a:pPr algn="ctr"/>
            <a:r>
              <a:rPr lang="en-US" dirty="0" smtClean="0">
                <a:latin typeface="Arial"/>
                <a:cs typeface="Arial"/>
                <a:hlinkClick r:id="rId3"/>
              </a:rPr>
              <a:t>http://gardensforhumanity.org/intro-schoolgardens/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pPr algn="ctr"/>
            <a:endParaRPr lang="en-US" dirty="0" smtClean="0">
              <a:latin typeface="Arial"/>
              <a:cs typeface="Arial"/>
            </a:endParaRPr>
          </a:p>
          <a:p>
            <a:pPr algn="ctr"/>
            <a:r>
              <a:rPr lang="en-US" dirty="0" smtClean="0">
                <a:latin typeface="Arial"/>
                <a:cs typeface="Arial"/>
              </a:rPr>
              <a:t>Visit our website for more resources, to contact us, or join our mailing list:</a:t>
            </a:r>
          </a:p>
          <a:p>
            <a:pPr algn="ctr"/>
            <a:r>
              <a:rPr lang="en-US" dirty="0" smtClean="0">
                <a:latin typeface="Arial"/>
                <a:cs typeface="Arial"/>
                <a:hlinkClick r:id="rId4"/>
              </a:rPr>
              <a:t>http://www.gardensforhumanity.org</a:t>
            </a:r>
            <a:endParaRPr lang="en-US" dirty="0" smtClean="0">
              <a:latin typeface="Arial"/>
              <a:cs typeface="Arial"/>
            </a:endParaRPr>
          </a:p>
          <a:p>
            <a:pPr algn="ctr"/>
            <a:endParaRPr lang="en-US" dirty="0" smtClean="0">
              <a:latin typeface="Arial"/>
              <a:cs typeface="Arial"/>
            </a:endParaRPr>
          </a:p>
          <a:p>
            <a:pPr algn="ctr"/>
            <a:r>
              <a:rPr lang="en-US" dirty="0" smtClean="0">
                <a:latin typeface="Arial"/>
                <a:cs typeface="Arial"/>
              </a:rPr>
              <a:t>Email us at </a:t>
            </a:r>
            <a:r>
              <a:rPr lang="en-US" dirty="0" smtClean="0">
                <a:latin typeface="Arial"/>
                <a:cs typeface="Arial"/>
                <a:hlinkClick r:id="rId5"/>
              </a:rPr>
              <a:t>schoolgardens@gardensforhumanity.org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or Richard Sidy, President at </a:t>
            </a:r>
            <a:r>
              <a:rPr lang="en-US" dirty="0" smtClean="0">
                <a:latin typeface="Arial"/>
                <a:cs typeface="Arial"/>
                <a:hlinkClick r:id="rId6"/>
              </a:rPr>
              <a:t>president@gardensforhumanity.org</a:t>
            </a:r>
            <a:endParaRPr lang="en-US" dirty="0" smtClean="0">
              <a:latin typeface="Arial"/>
              <a:cs typeface="Arial"/>
            </a:endParaRPr>
          </a:p>
          <a:p>
            <a:pPr algn="ctr"/>
            <a:endParaRPr lang="en-US" dirty="0" smtClean="0">
              <a:latin typeface="Arial"/>
              <a:cs typeface="Arial"/>
            </a:endParaRPr>
          </a:p>
          <a:p>
            <a:pPr algn="r"/>
            <a:r>
              <a:rPr lang="en-US" sz="1200" b="1" dirty="0" smtClean="0">
                <a:latin typeface="Arial"/>
                <a:cs typeface="Arial"/>
              </a:rPr>
              <a:t>© 2015 Richard Sidy</a:t>
            </a:r>
            <a:endParaRPr lang="en-US" sz="12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780"/>
            <a:ext cx="8229600" cy="69765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Seeds</a:t>
            </a:r>
            <a:r>
              <a:rPr lang="en-US" sz="2800" dirty="0" smtClean="0">
                <a:latin typeface="Arial"/>
                <a:cs typeface="Arial"/>
              </a:rPr>
              <a:t> – Radish Math and Much, Much More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6" name="Content Placeholder 5" descr="Radish-packet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096" r="-15096"/>
          <a:stretch>
            <a:fillRect/>
          </a:stretch>
        </p:blipFill>
        <p:spPr>
          <a:xfrm>
            <a:off x="-945353" y="791648"/>
            <a:ext cx="11012784" cy="60566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hool-Garden-Curric-img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875" r="-1875"/>
              <a:stretch>
                <a:fillRect/>
              </a:stretch>
            </p:blipFill>
          </mc:Choice>
          <mc:Fallback>
            <p:blipFill>
              <a:blip r:embed="rId3"/>
              <a:srcRect l="-1875" r="-1875"/>
              <a:stretch>
                <a:fillRect/>
              </a:stretch>
            </p:blipFill>
          </mc:Fallback>
        </mc:AlternateContent>
        <p:spPr>
          <a:xfrm>
            <a:off x="102060" y="114711"/>
            <a:ext cx="8958313" cy="65958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078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What Works Best?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Content Placeholder 3" descr="Rigor-Relevance-Framework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9505" r="-39505"/>
          <a:stretch>
            <a:fillRect/>
          </a:stretch>
        </p:blipFill>
        <p:spPr>
          <a:xfrm>
            <a:off x="99440" y="1270064"/>
            <a:ext cx="8961157" cy="4928291"/>
          </a:xfrm>
        </p:spPr>
      </p:pic>
      <p:sp>
        <p:nvSpPr>
          <p:cNvPr id="5" name="TextBox 4"/>
          <p:cNvSpPr txBox="1"/>
          <p:nvPr/>
        </p:nvSpPr>
        <p:spPr>
          <a:xfrm>
            <a:off x="4910190" y="6395135"/>
            <a:ext cx="37766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baseline="0" dirty="0" smtClean="0">
                <a:latin typeface="Arial"/>
                <a:cs typeface="Arial"/>
              </a:rPr>
              <a:t>Source: International Center for Leadership in Education</a:t>
            </a:r>
            <a:endParaRPr lang="en-US" sz="1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stainability Curric. Schema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4125685" y="-1378857"/>
            <a:ext cx="17682276" cy="97245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3556" b="1" dirty="0" smtClean="0">
                <a:latin typeface="Arial"/>
                <a:cs typeface="Arial"/>
              </a:rPr>
              <a:t/>
            </a:r>
            <a:br>
              <a:rPr lang="en-US" sz="3556" b="1" dirty="0" smtClean="0">
                <a:latin typeface="Arial"/>
                <a:cs typeface="Arial"/>
              </a:rPr>
            </a:br>
            <a:r>
              <a:rPr lang="en-US" sz="3556" b="1" dirty="0" smtClean="0">
                <a:latin typeface="Arial"/>
                <a:cs typeface="Arial"/>
              </a:rPr>
              <a:t>Sense </a:t>
            </a:r>
            <a:r>
              <a:rPr lang="en-US" sz="3556" b="1" dirty="0">
                <a:latin typeface="Arial"/>
                <a:cs typeface="Arial"/>
              </a:rPr>
              <a:t>of Place – connecting to geography</a:t>
            </a:r>
            <a:r>
              <a:rPr lang="en-US" sz="3556" b="1" dirty="0" smtClean="0">
                <a:latin typeface="Arial"/>
                <a:cs typeface="Arial"/>
              </a:rPr>
              <a:t>, traditions</a:t>
            </a:r>
            <a:r>
              <a:rPr lang="en-US" sz="3556" b="1" dirty="0">
                <a:latin typeface="Arial"/>
                <a:cs typeface="Arial"/>
              </a:rPr>
              <a:t>, and environment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7465"/>
            <a:ext cx="8229600" cy="5285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Planting Your Garden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7654" y="2513332"/>
            <a:ext cx="54915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/>
              <a:buChar char="•"/>
            </a:pPr>
            <a:r>
              <a:rPr lang="en-US" sz="3200" dirty="0" smtClean="0"/>
              <a:t>  </a:t>
            </a:r>
            <a:r>
              <a:rPr lang="en-US" sz="2800" dirty="0" smtClean="0">
                <a:latin typeface="Arial"/>
                <a:cs typeface="Arial"/>
              </a:rPr>
              <a:t>Elevation</a:t>
            </a:r>
          </a:p>
          <a:p>
            <a:pPr lvl="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  Seasons/climate/weather</a:t>
            </a:r>
          </a:p>
          <a:p>
            <a:pPr lvl="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  Water</a:t>
            </a:r>
          </a:p>
          <a:p>
            <a:pPr lvl="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  Soil</a:t>
            </a:r>
          </a:p>
          <a:p>
            <a:pPr lvl="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  Native &amp; Cultivated plants</a:t>
            </a:r>
          </a:p>
          <a:p>
            <a:pPr lvl="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  Seeds</a:t>
            </a:r>
            <a:endParaRPr lang="en-US"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Elevation &amp; Seasons/climate/weather</a:t>
            </a:r>
            <a:br>
              <a:rPr lang="en-US" sz="3200" b="1" dirty="0" smtClean="0">
                <a:latin typeface="Arial"/>
                <a:cs typeface="Arial"/>
              </a:rPr>
            </a:br>
            <a:r>
              <a:rPr lang="en-US" sz="3200" b="1" dirty="0" smtClean="0">
                <a:latin typeface="Arial"/>
                <a:cs typeface="Arial"/>
              </a:rPr>
              <a:t>When and What to Plant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4856"/>
            <a:ext cx="8229600" cy="3918399"/>
          </a:xfrm>
        </p:spPr>
        <p:txBody>
          <a:bodyPr/>
          <a:lstStyle/>
          <a:p>
            <a:pPr>
              <a:buNone/>
            </a:pPr>
            <a:r>
              <a:rPr lang="en-US" u="sng" dirty="0" smtClean="0">
                <a:latin typeface="Arial"/>
                <a:cs typeface="Arial"/>
              </a:rPr>
              <a:t>Resources:</a:t>
            </a:r>
          </a:p>
          <a:p>
            <a:pPr>
              <a:buNone/>
            </a:pPr>
            <a:r>
              <a:rPr lang="en-US" sz="2000" b="1" dirty="0" smtClean="0">
                <a:latin typeface="Arial"/>
                <a:cs typeface="Arial"/>
              </a:rPr>
              <a:t> </a:t>
            </a:r>
          </a:p>
          <a:p>
            <a:pPr>
              <a:buNone/>
            </a:pPr>
            <a:r>
              <a:rPr lang="en-US" sz="2800" dirty="0" smtClean="0">
                <a:latin typeface="Arial"/>
                <a:cs typeface="Arial"/>
              </a:rPr>
              <a:t>U of A Master Gardeners planting calendar</a:t>
            </a:r>
          </a:p>
          <a:p>
            <a:pPr>
              <a:buNone/>
            </a:pPr>
            <a:r>
              <a:rPr lang="en-US" sz="2000" u="sng" dirty="0" smtClean="0">
                <a:latin typeface="Arial"/>
                <a:cs typeface="Arial"/>
                <a:hlinkClick r:id="rId2"/>
              </a:rPr>
              <a:t>http://ag.arizona.edu/pubs/garden/mg/vegetable/regions46.html#4-6</a:t>
            </a:r>
            <a:r>
              <a:rPr lang="en-US" sz="2000" u="sng" dirty="0" smtClean="0">
                <a:latin typeface="Arial"/>
                <a:cs typeface="Arial"/>
              </a:rPr>
              <a:t> </a:t>
            </a:r>
          </a:p>
          <a:p>
            <a:pPr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dirty="0" err="1" smtClean="0">
                <a:latin typeface="Arial"/>
                <a:cs typeface="Arial"/>
              </a:rPr>
              <a:t>Skyview</a:t>
            </a:r>
            <a:r>
              <a:rPr lang="en-US" sz="2800" dirty="0" smtClean="0">
                <a:latin typeface="Arial"/>
                <a:cs typeface="Arial"/>
              </a:rPr>
              <a:t> School </a:t>
            </a:r>
            <a:r>
              <a:rPr lang="en-US" sz="2800" dirty="0">
                <a:latin typeface="Arial"/>
                <a:cs typeface="Arial"/>
              </a:rPr>
              <a:t>– </a:t>
            </a:r>
            <a:r>
              <a:rPr lang="en-US" sz="2800" dirty="0" smtClean="0">
                <a:latin typeface="Arial"/>
                <a:cs typeface="Arial"/>
              </a:rPr>
              <a:t>Terrain &amp; Elevation Map</a:t>
            </a:r>
          </a:p>
          <a:p>
            <a:pPr>
              <a:buNone/>
            </a:pPr>
            <a:r>
              <a:rPr lang="en-US" sz="2000" u="sng" dirty="0" smtClean="0">
                <a:latin typeface="Arial"/>
                <a:cs typeface="Arial"/>
                <a:hlinkClick r:id="rId3"/>
              </a:rPr>
              <a:t>https://goo.gl/maps/t1XBzcyxBBz</a:t>
            </a:r>
            <a:r>
              <a:rPr lang="en-US" sz="2000" u="sng" dirty="0" smtClean="0">
                <a:latin typeface="Arial"/>
                <a:cs typeface="Arial"/>
              </a:rPr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Water &amp; Soil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Arial"/>
                <a:cs typeface="Arial"/>
              </a:rPr>
              <a:t>Rainfall</a:t>
            </a:r>
          </a:p>
          <a:p>
            <a:pPr>
              <a:buNone/>
            </a:pPr>
            <a:r>
              <a:rPr lang="en-US" sz="2000" dirty="0" smtClean="0">
                <a:latin typeface="Arial"/>
                <a:cs typeface="Arial"/>
                <a:hlinkClick r:id="rId2"/>
              </a:rPr>
              <a:t>http://average-rainfall.weatherdb.com/d/d/Arizona</a:t>
            </a:r>
            <a:endParaRPr lang="en-US" sz="2000" dirty="0" smtClean="0">
              <a:latin typeface="Arial"/>
              <a:cs typeface="Arial"/>
            </a:endParaRPr>
          </a:p>
          <a:p>
            <a:pPr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dirty="0">
                <a:latin typeface="Arial"/>
                <a:cs typeface="Arial"/>
              </a:rPr>
              <a:t>Rainwater harvesting</a:t>
            </a:r>
            <a:r>
              <a:rPr lang="en-US" sz="2800" dirty="0" smtClean="0">
                <a:latin typeface="Arial"/>
                <a:cs typeface="Arial"/>
              </a:rPr>
              <a:t> (.6 gal/sq. ft. for 1” of rain)</a:t>
            </a:r>
          </a:p>
          <a:p>
            <a:pPr>
              <a:buNone/>
            </a:pPr>
            <a:r>
              <a:rPr lang="en-US" sz="2000" u="sng" dirty="0" smtClean="0">
                <a:latin typeface="Arial"/>
                <a:cs typeface="Arial"/>
                <a:hlinkClick r:id="rId3"/>
              </a:rPr>
              <a:t>http://www.harvestingrainwater.com/</a:t>
            </a:r>
            <a:endParaRPr lang="en-US" sz="2000" dirty="0" smtClean="0">
              <a:latin typeface="Arial"/>
              <a:cs typeface="Arial"/>
            </a:endParaRPr>
          </a:p>
          <a:p>
            <a:pPr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dirty="0" smtClean="0">
                <a:latin typeface="Arial"/>
                <a:cs typeface="Arial"/>
              </a:rPr>
              <a:t>Elementary School Curriculum</a:t>
            </a:r>
          </a:p>
          <a:p>
            <a:pPr>
              <a:buNone/>
            </a:pPr>
            <a:r>
              <a:rPr lang="en-US" sz="2000" dirty="0" smtClean="0">
                <a:latin typeface="Arial"/>
                <a:cs typeface="Arial"/>
                <a:hlinkClick r:id="rId4"/>
              </a:rPr>
              <a:t>http://flagstaffschoolgardens.wordpress.com/curriculum/elementary-curriculum/</a:t>
            </a:r>
            <a:endParaRPr lang="en-US" sz="20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000" dirty="0" smtClean="0">
                <a:latin typeface="Arial"/>
                <a:cs typeface="Arial"/>
              </a:rPr>
              <a:t> </a:t>
            </a:r>
          </a:p>
          <a:p>
            <a:pPr>
              <a:buNone/>
            </a:pP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il-lesson-pg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5545" r="-45545"/>
          <a:stretch>
            <a:fillRect/>
          </a:stretch>
        </p:blipFill>
        <p:spPr>
          <a:xfrm>
            <a:off x="-121665" y="626097"/>
            <a:ext cx="9198087" cy="6117864"/>
          </a:xfrm>
        </p:spPr>
      </p:pic>
      <p:sp>
        <p:nvSpPr>
          <p:cNvPr id="4" name="TextBox 3"/>
          <p:cNvSpPr txBox="1"/>
          <p:nvPr/>
        </p:nvSpPr>
        <p:spPr>
          <a:xfrm>
            <a:off x="457200" y="152059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Example of Soil lesson plan – page 1 of 5 (Flagstaff </a:t>
            </a:r>
            <a:r>
              <a:rPr lang="en-US" sz="1600" dirty="0" err="1" smtClean="0"/>
              <a:t>Foodlink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369</Words>
  <Application>Microsoft Macintosh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Learning in the Garden </vt:lpstr>
      <vt:lpstr>Seeds – Radish Math and Much, Much More</vt:lpstr>
      <vt:lpstr>Slide 3</vt:lpstr>
      <vt:lpstr>What Works Best?</vt:lpstr>
      <vt:lpstr>Slide 5</vt:lpstr>
      <vt:lpstr> Sense of Place – connecting to geography, traditions, and environment </vt:lpstr>
      <vt:lpstr>Elevation &amp; Seasons/climate/weather When and What to Plant</vt:lpstr>
      <vt:lpstr>Water &amp; Soil</vt:lpstr>
      <vt:lpstr>Slide 9</vt:lpstr>
      <vt:lpstr>Soil lesson experiment lab report sheet – page 1 of 3 (Flagstaff Foodlink)</vt:lpstr>
      <vt:lpstr>Native Plants &amp; Local Agriculture</vt:lpstr>
      <vt:lpstr>Seeds and Seed Saving</vt:lpstr>
      <vt:lpstr>Pulling it all Together</vt:lpstr>
      <vt:lpstr>Slide 14</vt:lpstr>
      <vt:lpstr>Slide 15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HTES Learning in the Garden </dc:title>
  <dc:subject/>
  <dc:creator>Richard Sidy</dc:creator>
  <cp:keywords/>
  <dc:description/>
  <cp:lastModifiedBy>Richard Sidy</cp:lastModifiedBy>
  <cp:revision>24</cp:revision>
  <dcterms:created xsi:type="dcterms:W3CDTF">2018-08-24T15:54:03Z</dcterms:created>
  <dcterms:modified xsi:type="dcterms:W3CDTF">2018-08-24T19:50:51Z</dcterms:modified>
  <cp:category/>
</cp:coreProperties>
</file>